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007" r:id="rId4"/>
    <p:sldId id="1008" r:id="rId5"/>
    <p:sldId id="1009" r:id="rId6"/>
    <p:sldId id="1010" r:id="rId7"/>
    <p:sldId id="1011" r:id="rId8"/>
    <p:sldId id="1027" r:id="rId9"/>
    <p:sldId id="1012" r:id="rId10"/>
    <p:sldId id="1013" r:id="rId11"/>
    <p:sldId id="1014" r:id="rId12"/>
    <p:sldId id="1015" r:id="rId13"/>
    <p:sldId id="1016" r:id="rId14"/>
    <p:sldId id="1017" r:id="rId15"/>
    <p:sldId id="1018" r:id="rId16"/>
    <p:sldId id="1019" r:id="rId17"/>
    <p:sldId id="1020" r:id="rId18"/>
    <p:sldId id="1021" r:id="rId19"/>
    <p:sldId id="1022" r:id="rId20"/>
    <p:sldId id="1023" r:id="rId21"/>
    <p:sldId id="1024" r:id="rId22"/>
    <p:sldId id="1026" r:id="rId2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61" d="100"/>
          <a:sy n="61" d="100"/>
        </p:scale>
        <p:origin x="8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February 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330966" y="1292772"/>
            <a:ext cx="4461641" cy="1569660"/>
          </a:xfrm>
          <a:prstGeom prst="rect">
            <a:avLst/>
          </a:prstGeom>
          <a:noFill/>
        </p:spPr>
        <p:txBody>
          <a:bodyPr wrap="square" rtlCol="0">
            <a:spAutoFit/>
          </a:bodyPr>
          <a:lstStyle/>
          <a:p>
            <a:pPr algn="ctr"/>
            <a:r>
              <a:rPr lang="en-US" sz="3200" dirty="0"/>
              <a:t>The Church of Thessalonica</a:t>
            </a:r>
          </a:p>
          <a:p>
            <a:pPr algn="ctr"/>
            <a:r>
              <a:rPr lang="en-US" sz="3200" dirty="0"/>
              <a:t>Acts 17:1-9 (Part 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Paul’s Pattern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742950" marR="0" indent="-742950" algn="just">
              <a:spcBef>
                <a:spcPts val="0"/>
              </a:spcBef>
              <a:spcAft>
                <a:spcPts val="0"/>
              </a:spcAf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He went to the synagogue to preach the gospel.</a:t>
            </a:r>
          </a:p>
          <a:p>
            <a:pPr marL="742950" marR="0" indent="-742950" algn="just">
              <a:spcBef>
                <a:spcPts val="0"/>
              </a:spcBef>
              <a:spcAft>
                <a:spcPts val="0"/>
              </a:spcAf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He turned to the Gentiles to preach the gospel, and</a:t>
            </a:r>
          </a:p>
          <a:p>
            <a:pPr marL="742950" marR="0" indent="-742950" algn="just">
              <a:spcBef>
                <a:spcPts val="0"/>
              </a:spcBef>
              <a:spcAft>
                <a:spcPts val="0"/>
              </a:spcAf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He faced persecution.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9848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The Activity in Thessalonica (17:1b-4)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677656"/>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when they had traveled through Amphipolis and Apollonia, they came to Thessalonica, where there was a synagogue of the Jews. 2 And according to Paul's custom, he went to them, and for three Sabbaths reasoned with them from the Scriptures, 3 explaining and giving evidence that the Christ had to suffer and rise again from the dead, and saying, "This Jesus whom I am proclaiming to you is the Christ." 4 And some of them were persuaded and joined Paul and Silas, along with a large number of the God-fearing Greeks and a number of the leading women.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8B8F1E-0899-4683-8A41-5999857450CD}"/>
              </a:ext>
            </a:extLst>
          </p:cNvPr>
          <p:cNvSpPr txBox="1"/>
          <p:nvPr/>
        </p:nvSpPr>
        <p:spPr>
          <a:xfrm>
            <a:off x="303182" y="3643050"/>
            <a:ext cx="11590636" cy="58477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Paul’s Practice (Acts 17:1-2)</a:t>
            </a:r>
          </a:p>
        </p:txBody>
      </p:sp>
    </p:spTree>
    <p:extLst>
      <p:ext uri="{BB962C8B-B14F-4D97-AF65-F5344CB8AC3E}">
        <p14:creationId xmlns:p14="http://schemas.microsoft.com/office/powerpoint/2010/main" val="17261826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For I am not ashamed of the gospel, for it is the power of God for salvation to everyone who believes, to the Jew </a:t>
            </a:r>
            <a:r>
              <a:rPr lang="en-US" sz="3600" i="1" u="sng" dirty="0">
                <a:effectLst/>
                <a:latin typeface="Calibri" panose="020F0502020204030204" pitchFamily="34" charset="0"/>
                <a:ea typeface="Calibri" panose="020F0502020204030204" pitchFamily="34" charset="0"/>
                <a:cs typeface="Calibri" panose="020F0502020204030204" pitchFamily="34" charset="0"/>
              </a:rPr>
              <a:t>first</a:t>
            </a:r>
            <a:r>
              <a:rPr lang="en-US" sz="3600" i="1" dirty="0">
                <a:effectLst/>
                <a:latin typeface="Calibri" panose="020F0502020204030204" pitchFamily="34" charset="0"/>
                <a:ea typeface="Calibri" panose="020F0502020204030204" pitchFamily="34" charset="0"/>
                <a:cs typeface="Calibri" panose="020F0502020204030204" pitchFamily="34" charset="0"/>
              </a:rPr>
              <a:t> and also to the Greek.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21991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Matthew 10:5-6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“Do not go in the way of the Gentiles, and do not enter any city of the Samaritans; but rather go to the lost sheep of the house of Israel.”</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4396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13:43, 48-49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“43…many of the Jews and of the God-fearing proselytes followed Paul and Barnabas… 48 When the Gentile heard this, they began rejoicing and glorifying the word of the Lord. 49 And the word of the Lord was being spread through the whole region.”</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54993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15:20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And thus I aspired to preach the gospel, not where Christ was already named, so that I would not build on another man's foundation…</a:t>
            </a:r>
          </a:p>
        </p:txBody>
      </p:sp>
    </p:spTree>
    <p:extLst>
      <p:ext uri="{BB962C8B-B14F-4D97-AF65-F5344CB8AC3E}">
        <p14:creationId xmlns:p14="http://schemas.microsoft.com/office/powerpoint/2010/main" val="25780584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The Activity in Thessalonica (17:1b-4)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677656"/>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when they had traveled through Amphipolis and Apollonia, they came to Thessalonica, where there was a synagogue of the Jews. 2 And according to Paul's custom, he went to them, and for three Sabbaths reasoned with them from the Scriptures, 3 explaining and giving evidence that the Christ had to suffer and rise again from the dead, and saying, "This Jesus whom I am proclaiming to you is the Christ." 4 And some of them were persuaded and joined Paul and Silas, along with a large number of the God-fearing Greeks and a number of the leading women.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8B8F1E-0899-4683-8A41-5999857450CD}"/>
              </a:ext>
            </a:extLst>
          </p:cNvPr>
          <p:cNvSpPr txBox="1"/>
          <p:nvPr/>
        </p:nvSpPr>
        <p:spPr>
          <a:xfrm>
            <a:off x="303182" y="3643050"/>
            <a:ext cx="11590636" cy="2369880"/>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Paul’s Practice (Acts 17:1-2)</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Paul’s Process (Acts 17:3a)</a:t>
            </a:r>
          </a:p>
          <a:p>
            <a:pPr marL="971550" lvl="1" indent="-514350" algn="jus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“explaining” – “opening” (Luke 2:23; Acts 7:56; Luke 24:32, 45)</a:t>
            </a:r>
          </a:p>
          <a:p>
            <a:pPr marL="971550" lvl="1" indent="-514350" algn="jus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“giving evidence” – “placing before”  (Mark 6:41; 2 Timothy 2:2; Matthew 13:24, 31)</a:t>
            </a:r>
          </a:p>
        </p:txBody>
      </p:sp>
    </p:spTree>
    <p:extLst>
      <p:ext uri="{BB962C8B-B14F-4D97-AF65-F5344CB8AC3E}">
        <p14:creationId xmlns:p14="http://schemas.microsoft.com/office/powerpoint/2010/main" val="7786765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5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The Activity in Thessalonica (17:1b-4)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677656"/>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when they had traveled through Amphipolis and Apollonia, they came to Thessalonica, where there was a synagogue of the Jews. 2 And according to Paul's custom, he went to them, and for three Sabbaths reasoned with them from the Scriptures, 3 explaining and giving evidence that the Christ had to suffer and rise again from the dead, and saying, "This Jesus whom I am proclaiming to you is the Christ." 4 And some of them were persuaded and joined Paul and Silas, along with a large number of the God-fearing Greeks and a number of the leading women.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8B8F1E-0899-4683-8A41-5999857450CD}"/>
              </a:ext>
            </a:extLst>
          </p:cNvPr>
          <p:cNvSpPr txBox="1"/>
          <p:nvPr/>
        </p:nvSpPr>
        <p:spPr>
          <a:xfrm>
            <a:off x="303182" y="3643050"/>
            <a:ext cx="11590636" cy="1569660"/>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Paul’s Practice (Acts 17:1-2)</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Paul’s Process (Acts 17:3a)</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Paul’s Proclamation (Acts 17:3b)</a:t>
            </a:r>
          </a:p>
        </p:txBody>
      </p:sp>
    </p:spTree>
    <p:extLst>
      <p:ext uri="{BB962C8B-B14F-4D97-AF65-F5344CB8AC3E}">
        <p14:creationId xmlns:p14="http://schemas.microsoft.com/office/powerpoint/2010/main" val="16062560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3:4-5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“4 By referring to this, when you read you can understand my insight into the mystery of Christ, 5 which in other generations was not made known to the sons of men, as it has now been revealed to His holy apostles and prophets in the Spirit…”</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1351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9:22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“Saul [Paul] kept increasing in strength and confounding the Jews who lived at Damascus by proving that this Jesus is the Messiah.”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3910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17:1-5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Now when they had traveled through Amphipolis and Apollonia, they came to Thessalonica, where there was a synagogue of the Jews. 2 And according to Paul's custom, he went to them, and for three Sabbaths reasoned with them from the Scriptures, 3 explaining and giving evidence that the Christ had to suffer and rise again from the dead, and saying, "This Jesus whom I am proclaiming to you is the Christ." 4 And some of them were persuaded and joined Paul and Silas, along with a large number of the God-fearing Greeks and a number of the leading women. 5 But the Jews, becoming jealous and taking along some wicked men from the market place, formed a mob and set the city in an uproar; and attacking the house of Jason, they were seeking to bring them out to the people. </a:t>
            </a: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600" b="1" cap="none" dirty="0">
                <a:solidFill>
                  <a:srgbClr val="92D050"/>
                </a:solidFill>
                <a:latin typeface="Abadi" panose="020B0604020104020204" pitchFamily="34" charset="0"/>
              </a:rPr>
              <a:t>The Activity in Thessalonica (17:1b-4)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677656"/>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when they had traveled through Amphipolis and Apollonia, they came to Thessalonica, where there was a synagogue of the Jews. 2 And according to Paul's custom, he went to them, and for three Sabbaths reasoned with them from the Scriptures, 3 explaining and giving evidence that the Christ had to suffer and rise again from the dead, and saying, "This Jesus whom I am proclaiming to you is the Christ." 4 And some of them were persuaded and joined Paul and Silas, along with a large number of the God-fearing Greeks and a number of the leading women.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B8B8F1E-0899-4683-8A41-5999857450CD}"/>
              </a:ext>
            </a:extLst>
          </p:cNvPr>
          <p:cNvSpPr txBox="1"/>
          <p:nvPr/>
        </p:nvSpPr>
        <p:spPr>
          <a:xfrm>
            <a:off x="303182" y="3643050"/>
            <a:ext cx="11590636" cy="2062103"/>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Paul’s Practice (Acts 17:1-2)</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Paul’s Process (Acts 17:3a)</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Paul’s Proclamation (Acts 17:3b)</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Those who Paul Persuaded (Acts 17:4)</a:t>
            </a:r>
          </a:p>
        </p:txBody>
      </p:sp>
    </p:spTree>
    <p:extLst>
      <p:ext uri="{BB962C8B-B14F-4D97-AF65-F5344CB8AC3E}">
        <p14:creationId xmlns:p14="http://schemas.microsoft.com/office/powerpoint/2010/main" val="28230003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 10 “excel still more”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3094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 Finally then, brethren, we request and exhort you in the Lord Jesus, that as you received from us instruction as to how you ought to walk and please God (just as you actually do walk), that you </a:t>
            </a:r>
            <a:r>
              <a:rPr lang="en-US" sz="4000" b="1" i="1" dirty="0">
                <a:effectLst/>
                <a:latin typeface="Calibri" panose="020F0502020204030204" pitchFamily="34" charset="0"/>
                <a:ea typeface="Times New Roman" panose="02020603050405020304" pitchFamily="18" charset="0"/>
              </a:rPr>
              <a:t>excel still more</a:t>
            </a:r>
            <a:r>
              <a:rPr lang="en-US" sz="3600" i="1" dirty="0">
                <a:effectLst/>
                <a:latin typeface="Calibri" panose="020F0502020204030204" pitchFamily="34" charset="0"/>
                <a:ea typeface="Times New Roman" panose="02020603050405020304" pitchFamily="18" charset="0"/>
              </a:rPr>
              <a:t>.</a:t>
            </a:r>
            <a:r>
              <a:rPr lang="en-US" sz="3600" dirty="0">
                <a:effectLst/>
                <a:latin typeface="Arial" panose="020B0604020202020204" pitchFamily="34" charset="0"/>
                <a:ea typeface="Times New Roman" panose="02020603050405020304" pitchFamily="18" charset="0"/>
              </a:rPr>
              <a:t> </a:t>
            </a:r>
          </a:p>
          <a:p>
            <a:pPr marL="0" marR="0" algn="just">
              <a:spcBef>
                <a:spcPts val="0"/>
              </a:spcBef>
              <a:spcAft>
                <a:spcPts val="0"/>
              </a:spcAft>
            </a:pPr>
            <a:endParaRPr lang="en-US" sz="3600" dirty="0">
              <a:latin typeface="Arial" panose="020B0604020202020204" pitchFamily="34" charset="0"/>
              <a:ea typeface="Calibri" panose="020F0502020204030204" pitchFamily="34" charset="0"/>
              <a:cs typeface="Times New Roman" panose="02020603050405020304" pitchFamily="18" charset="0"/>
            </a:endParaRPr>
          </a:p>
          <a:p>
            <a:pPr algn="just"/>
            <a:r>
              <a:rPr lang="en-US" sz="3600" i="1" dirty="0">
                <a:effectLst/>
                <a:latin typeface="Calibri" panose="020F0502020204030204" pitchFamily="34" charset="0"/>
                <a:ea typeface="Calibri" panose="020F0502020204030204" pitchFamily="34" charset="0"/>
                <a:cs typeface="Calibri" panose="020F0502020204030204" pitchFamily="34" charset="0"/>
              </a:rPr>
              <a:t>9 Now as to the love of the brethren, you have no need for anyone to write to you, for you yourselves are taught by God to love one another; 10 for indeed you do practice it toward all the brethren who are in all Macedonia. But we urge you, brethren, to </a:t>
            </a:r>
            <a:r>
              <a:rPr lang="en-US" sz="4000" b="1" i="1" dirty="0">
                <a:effectLst/>
                <a:latin typeface="Calibri" panose="020F0502020204030204" pitchFamily="34" charset="0"/>
                <a:ea typeface="Calibri" panose="020F0502020204030204" pitchFamily="34" charset="0"/>
                <a:cs typeface="Calibri" panose="020F0502020204030204" pitchFamily="34" charset="0"/>
              </a:rPr>
              <a:t>excel still more</a:t>
            </a:r>
            <a:r>
              <a:rPr lang="en-US" sz="3600" i="1"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19221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February 7,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330966" y="1292772"/>
            <a:ext cx="4461641" cy="1569660"/>
          </a:xfrm>
          <a:prstGeom prst="rect">
            <a:avLst/>
          </a:prstGeom>
          <a:noFill/>
        </p:spPr>
        <p:txBody>
          <a:bodyPr wrap="square" rtlCol="0">
            <a:spAutoFit/>
          </a:bodyPr>
          <a:lstStyle/>
          <a:p>
            <a:pPr algn="ctr"/>
            <a:r>
              <a:rPr lang="en-US" sz="3200" dirty="0"/>
              <a:t>The Church of Thessalonica</a:t>
            </a:r>
          </a:p>
          <a:p>
            <a:pPr algn="ctr"/>
            <a:r>
              <a:rPr lang="en-US" sz="3200" dirty="0"/>
              <a:t>Acts 17:1-9 (Part 1)</a:t>
            </a:r>
          </a:p>
        </p:txBody>
      </p:sp>
    </p:spTree>
    <p:extLst>
      <p:ext uri="{BB962C8B-B14F-4D97-AF65-F5344CB8AC3E}">
        <p14:creationId xmlns:p14="http://schemas.microsoft.com/office/powerpoint/2010/main" val="275186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17:6-9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When they did not find them, they began dragging Jason and some brethren before the city authorities, shouting, "These men who have upset the world have come here also; 7 and Jason has welcomed them, and they all act contrary to the decrees of Caesar, saying that there is another king, Jesus." 8 They stirred up the crowd and the city authorities who heard these things. 9 And when they had received a pledge from Jason and the others, they released them. </a:t>
            </a:r>
          </a:p>
        </p:txBody>
      </p:sp>
    </p:spTree>
    <p:extLst>
      <p:ext uri="{BB962C8B-B14F-4D97-AF65-F5344CB8AC3E}">
        <p14:creationId xmlns:p14="http://schemas.microsoft.com/office/powerpoint/2010/main" val="23151150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Acts 17:1-9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015222"/>
            <a:ext cx="11590636" cy="1754326"/>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The arriving to Thessalonica (17:1a)</a:t>
            </a:r>
          </a:p>
          <a:p>
            <a:pPr marL="342900" marR="0" lvl="0" indent="-34290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The activity in Thessalonica (17:1b-4)</a:t>
            </a:r>
          </a:p>
          <a:p>
            <a:pPr marL="342900" marR="0" lvl="0" indent="-342900" algn="just">
              <a:spcBef>
                <a:spcPts val="0"/>
              </a:spcBef>
              <a:spcAft>
                <a:spcPts val="0"/>
              </a:spcAft>
              <a:buFont typeface="+mj-lt"/>
              <a:buAutoNum type="romanU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The antagonism at Thessalonica (17:5-9)</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236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AutoNum type="romanUcPeriod"/>
            </a:pPr>
            <a:r>
              <a:rPr lang="en-US" sz="3600" b="1" cap="none" dirty="0">
                <a:solidFill>
                  <a:srgbClr val="92D050"/>
                </a:solidFill>
                <a:latin typeface="Abadi" panose="020B0604020104020204" pitchFamily="34" charset="0"/>
              </a:rPr>
              <a:t>The Arriving to Thessalonica (17:1a)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Now when they had traveled through Amphipolis and Apollonia, they came to Thessalonica…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848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17:6-9</a:t>
            </a:r>
          </a:p>
        </p:txBody>
      </p:sp>
      <p:pic>
        <p:nvPicPr>
          <p:cNvPr id="7" name="Picture 6" descr="Map&#10;&#10;Description automatically generated">
            <a:extLst>
              <a:ext uri="{FF2B5EF4-FFF2-40B4-BE49-F238E27FC236}">
                <a16:creationId xmlns:a16="http://schemas.microsoft.com/office/drawing/2014/main" id="{BBA067EC-5877-4C07-BDA6-B764E998A513}"/>
              </a:ext>
            </a:extLst>
          </p:cNvPr>
          <p:cNvPicPr>
            <a:picLocks noChangeAspect="1"/>
          </p:cNvPicPr>
          <p:nvPr/>
        </p:nvPicPr>
        <p:blipFill>
          <a:blip r:embed="rId2"/>
          <a:stretch>
            <a:fillRect/>
          </a:stretch>
        </p:blipFill>
        <p:spPr>
          <a:xfrm>
            <a:off x="3009" y="0"/>
            <a:ext cx="12185982" cy="6858000"/>
          </a:xfrm>
          <a:prstGeom prst="rect">
            <a:avLst/>
          </a:prstGeom>
        </p:spPr>
      </p:pic>
    </p:spTree>
    <p:extLst>
      <p:ext uri="{BB962C8B-B14F-4D97-AF65-F5344CB8AC3E}">
        <p14:creationId xmlns:p14="http://schemas.microsoft.com/office/powerpoint/2010/main" val="31225197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14:21-23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21 After they had preached the gospel to that city and had made many disciples, they returned to Lystra and to Iconium and to Antioch, 22 strengthening the souls of the disciples, encouraging them to continue in the faith, and saying, "Through many tribulations we must enter the kingdom of God." 23 When they had appointed elders for them in every church, having prayed with fasting, they commended them to the Lord in whom they had believed.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2185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17:6-9</a:t>
            </a:r>
          </a:p>
        </p:txBody>
      </p:sp>
      <p:pic>
        <p:nvPicPr>
          <p:cNvPr id="4" name="Picture 3" descr="Map&#10;&#10;Description automatically generated">
            <a:extLst>
              <a:ext uri="{FF2B5EF4-FFF2-40B4-BE49-F238E27FC236}">
                <a16:creationId xmlns:a16="http://schemas.microsoft.com/office/drawing/2014/main" id="{6EC310A0-F337-40D7-987F-5DAEA2D5C86D}"/>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7297288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17:6-9</a:t>
            </a:r>
          </a:p>
        </p:txBody>
      </p:sp>
      <p:pic>
        <p:nvPicPr>
          <p:cNvPr id="4" name="Picture 3" descr="Map&#10;&#10;Description automatically generated">
            <a:extLst>
              <a:ext uri="{FF2B5EF4-FFF2-40B4-BE49-F238E27FC236}">
                <a16:creationId xmlns:a16="http://schemas.microsoft.com/office/drawing/2014/main" id="{0904B63D-687D-45AE-9689-127857C9B79B}"/>
              </a:ext>
            </a:extLst>
          </p:cNvPr>
          <p:cNvPicPr>
            <a:picLocks noChangeAspect="1"/>
          </p:cNvPicPr>
          <p:nvPr/>
        </p:nvPicPr>
        <p:blipFill>
          <a:blip r:embed="rId2"/>
          <a:stretch>
            <a:fillRect/>
          </a:stretch>
        </p:blipFill>
        <p:spPr>
          <a:xfrm>
            <a:off x="2462" y="0"/>
            <a:ext cx="12187076" cy="6858000"/>
          </a:xfrm>
          <a:prstGeom prst="rect">
            <a:avLst/>
          </a:prstGeom>
        </p:spPr>
      </p:pic>
    </p:spTree>
    <p:extLst>
      <p:ext uri="{BB962C8B-B14F-4D97-AF65-F5344CB8AC3E}">
        <p14:creationId xmlns:p14="http://schemas.microsoft.com/office/powerpoint/2010/main" val="40295774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9380</TotalTime>
  <Words>1385</Words>
  <Application>Microsoft Office PowerPoint</Application>
  <PresentationFormat>Widescreen</PresentationFormat>
  <Paragraphs>61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Abadi</vt: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223</cp:revision>
  <cp:lastPrinted>2020-05-22T15:03:41Z</cp:lastPrinted>
  <dcterms:created xsi:type="dcterms:W3CDTF">2019-06-22T19:37:39Z</dcterms:created>
  <dcterms:modified xsi:type="dcterms:W3CDTF">2021-02-06T16:59:07Z</dcterms:modified>
</cp:coreProperties>
</file>